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commentAuthors.xml" ContentType="application/vnd.openxmlformats-officedocument.presentationml.commentAuthors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tiff" ContentType="image/tiff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9" r:id="rId1"/>
    <p:sldMasterId id="2147483828" r:id="rId2"/>
    <p:sldMasterId id="2147483815" r:id="rId3"/>
    <p:sldMasterId id="2147483803" r:id="rId4"/>
  </p:sldMasterIdLst>
  <p:notesMasterIdLst>
    <p:notesMasterId r:id="rId16"/>
  </p:notesMasterIdLst>
  <p:sldIdLst>
    <p:sldId id="5068" r:id="rId5"/>
    <p:sldId id="5076" r:id="rId6"/>
    <p:sldId id="5077" r:id="rId7"/>
    <p:sldId id="5078" r:id="rId8"/>
    <p:sldId id="5079" r:id="rId9"/>
    <p:sldId id="5080" r:id="rId10"/>
    <p:sldId id="5069" r:id="rId11"/>
    <p:sldId id="5070" r:id="rId12"/>
    <p:sldId id="5071" r:id="rId13"/>
    <p:sldId id="5073" r:id="rId14"/>
    <p:sldId id="5074" r:id="rId15"/>
  </p:sldIdLst>
  <p:sldSz cx="9906000" cy="6858000" type="A4"/>
  <p:notesSz cx="7010400" cy="9296400"/>
  <p:defaultTextStyle>
    <a:defPPr>
      <a:defRPr lang="en-US"/>
    </a:defPPr>
    <a:lvl1pPr marL="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7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AA0C8"/>
    <a:srgbClr val="0A7396"/>
    <a:srgbClr val="5F5F5F"/>
    <a:srgbClr val="FFC000"/>
    <a:srgbClr val="485E74"/>
    <a:srgbClr val="FFFFFF"/>
    <a:srgbClr val="F2F2F2"/>
    <a:srgbClr val="5FCBD3"/>
    <a:srgbClr val="E8EFF4"/>
    <a:srgbClr val="252527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53" autoAdjust="0"/>
    <p:restoredTop sz="83912" autoAdjust="0"/>
  </p:normalViewPr>
  <p:slideViewPr>
    <p:cSldViewPr snapToObjects="1">
      <p:cViewPr varScale="1">
        <p:scale>
          <a:sx n="73" d="100"/>
          <a:sy n="73" d="100"/>
        </p:scale>
        <p:origin x="-1334" y="-77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428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4AFB26B-6F57-9A42-880F-28F1C1709373}" type="datetimeFigureOut">
              <a:rPr lang="en-US" smtClean="0"/>
              <a:pPr/>
              <a:t>4/19/2023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7425" y="696913"/>
            <a:ext cx="503555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2CADAB3-88C9-5749-BE53-3B007853A9A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81176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10047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91111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6667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81401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58114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3705548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3262312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1599118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200407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83207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689504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ed Background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344926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=""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=""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3291669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0082938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37055487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9922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9922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4128341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4462595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8263158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5602901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28910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42328517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9730888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32623127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1599118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20040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4128341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832073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71780" y="6651229"/>
            <a:ext cx="9246076" cy="182957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742637" rtl="0">
              <a:defRPr/>
            </a:pPr>
            <a:r>
              <a:rPr lang="en-US" sz="650" b="0" baseline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 </a:t>
            </a:r>
            <a:r>
              <a:rPr lang="en-US" sz="650" b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6895047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21">
            <a:extLst>
              <a:ext uri="{FF2B5EF4-FFF2-40B4-BE49-F238E27FC236}">
                <a16:creationId xmlns=""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=""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=""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32916694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0082938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ed Background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9ED866CD-0AF2-41B3-B5CF-B2A51ED41E6A}"/>
              </a:ext>
            </a:extLst>
          </p:cNvPr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7148" rIns="0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6">
            <a:extLst>
              <a:ext uri="{FF2B5EF4-FFF2-40B4-BE49-F238E27FC236}">
                <a16:creationId xmlns="" xmlns:a16="http://schemas.microsoft.com/office/drawing/2014/main" id="{5491C8A6-61AB-4F41-B5AD-31625B2A3DA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6225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="" xmlns:a16="http://schemas.microsoft.com/office/drawing/2014/main" id="{51EDE1A3-2BC1-4B23-AF76-1CE1403F94B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52812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="" xmlns:a16="http://schemas.microsoft.com/office/drawing/2014/main" id="{5DD3C274-9651-477E-9DD5-B75D697602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29400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28093682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BF44DC-5495-4EAB-A18F-AA95B2429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2EF2BEA-551F-4EFE-B9B8-6053A42CE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9385E15-3316-49A3-A214-1EB8CC58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F9E69FB-0311-4ECA-B427-5F79566ED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B079E9D-5E17-42E3-9258-17CC7BFE2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4069632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549EC3-233B-4CD2-AA8E-99AFDC12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A55C49E-72BE-41EB-9997-2CCC98756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013BEEF-8EAD-4014-9E1C-C067F71AB6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77000"/>
            <a:ext cx="2528888" cy="24447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BD54143-A1EE-4E85-BF42-0C6D38022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7A8F7CC-353D-4130-921B-DAB880888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697205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6192C4-3A0E-42C7-823D-7296447B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31DA7ED-5F1F-43C7-9584-5A5960DEB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F897712-0C3D-4443-BA87-6B59BD20E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F3604D0-AFC8-411B-9CE0-DF1C940FF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30D691D-ABE9-4EBE-AAC8-A26204EEA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3051221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303C550-BC1C-49B5-A88D-E37F57518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CCA33C4-21F3-46B0-82B5-F2EE49FF0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E4D9961-7E22-4AFF-BE17-51A5C162C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1E69B45-83BC-4CCD-9613-934FDB97B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C648AB5-9E80-4C02-A5C5-D7C2EA767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7B5DA9B-178E-40C1-B9C2-BDC0C9C06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9550826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74ADBCE-709E-4696-8EA5-2AC318F34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64FF408-DFB0-47B8-9D6F-79B4DDED4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1E00860B-71FB-4C9F-8D9E-6933A31D8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440D772-E85C-4FAE-98B1-BDA1EC40E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837F2B23-4683-456D-B1C2-73BA6B714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F66730C6-47EC-4772-A9A5-1DFD9C5ED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1ADF18C5-49C6-43E0-92C1-10C90BD61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2C587BDF-2810-4A21-ADAB-FC0D86E70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15665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4462595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632BF8-008A-4EC6-92E1-C20CE4FFF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3A6B533B-16D4-4444-953E-FE43B65A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B67BE01-7877-482F-BBF1-E1EEB9A05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A324153-BD5A-4FCF-AAB8-BF6DF3CB0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2252505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6BFA77F2-0D69-451A-9443-7BFF30B04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B983E5C-CE07-4F1C-BF91-B769F7AC6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0BB241F-09C9-436F-BB8D-7502F8663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415982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912717-EA1D-426A-9ED1-DCBA54B9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5BA1568-2AF2-467F-A83E-D98D44399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24EE153-C384-46F5-BBD0-734695E55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95E3D3A-E413-412F-B72B-A710C4234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CA2EBF5-1AB8-4F6B-BA53-B7AB6477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3275E1F-57CC-46CB-9DD3-4871E40C0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3947167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1441F6-F2D0-474D-926D-4E25C7D2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A8F29C9-B809-4CC1-98EC-1301DC944D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DACE7AB-2537-4499-BA2C-826A7E182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E87D1A2-669E-4A0D-8A8B-2982CBC36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0"/>
            <a:ext cx="222885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228F5CD-3A49-4A76-BA8B-725F702EA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0863AA6-EF7D-46F6-A7EA-DC6DA6B96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274919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68967A2-77EE-470E-9C21-C9DB0B61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BE7214C8-90AB-428D-8259-B486EF77C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184C657-5D24-4910-A999-CCDE2B68C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0006F2A-788C-48E4-86CD-839F9AB29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3EC63DF-F73C-4117-972E-35565B643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5782181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DA0A597-D8F2-47D5-91A0-CF40655FF5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BB2A7C2-42A9-4D00-A59B-0F67508F2A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68557BE-0F5F-4ACB-859F-382CCE1BE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A6BECC3-060B-4CF3-B554-7BE54BFDC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F0B5831-7ADF-4AEB-84E1-C25F13259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2613663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89DD4D-1A61-4A7C-8037-F769A1FE8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58DD757-E32C-4E88-A849-5A3C02106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51CC5D3-7F16-4191-8265-18759E625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35A7FD2-48BE-4FBB-A431-929A0115D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B203C95-AA4F-4F00-9103-A092403AE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3262307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5AA802-6819-4CB8-9431-40AFC103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A8B4A73-FC39-4913-AA4A-45747ECA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5C01F94-A63A-49B2-8C02-F2C9AA546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349215-3994-4C59-8944-EE69933A4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1AB6B89-961A-487F-9EFD-CFD3FDBA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977593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D1B66C0-D628-43E5-82A1-1F8954113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18D42A4-B318-4DD0-BFAE-15C24A45D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79E6DA8-BC3F-497C-8BDE-DEC1E6339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B029136-3BD4-42C2-A853-8E9F75D8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D7945C4-11B7-4B47-8513-85E7E2C0E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846559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5562B55-25FA-43E0-8350-2A55D775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B58C873-E345-4007-9854-350A1A7B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F06D5AC-E90A-4B62-97C9-FC170F524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5D7E446-8DB3-48DA-B81B-5F9B1D6C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30177C6-8155-4836-9CA1-9264DF0E7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22819C6-B1EA-4F79-A38E-D0D3FAAB3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173662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8263158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E32F4B-5B49-4464-B34B-08D5D37E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95C1EA5-5CB6-45E0-AA8D-B8065F296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C6A3A1E-4538-4A2B-A367-477B31BCE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B92F184-FB54-4602-87E9-1725CC00AF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9F2AD064-A474-4C64-860C-E148637789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480F2254-E8BB-4549-AF73-1D277B23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09F5F29-0F6D-4000-9906-BAAE4275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7790C4C-C7F3-4FE2-B770-D9A5FEEA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9056039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22C608-B289-4E93-B83F-F8D5ECFA4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8B6BD25A-0D4D-4982-8F94-1B80677A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F2FC99E-9316-436E-9CE0-B1CFAD5F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6464C2A-AC77-42EC-8083-D47E001E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1602643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18BBE206-404C-4198-9277-91BC7E3F2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065346A-8B17-45D3-A7AE-A66A7A3E3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6E36060-2753-4DE6-9E05-9B812192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5618560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11D75B-5F40-4A6B-9B83-2B589A990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99B1D27-CE84-4F72-8EE0-9D56BB78A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504CAB4-F546-4438-8E2B-36B628BD2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1761C78-C532-474E-BE07-1C78B6C11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D13E29B-FC55-4A80-A39C-4E1617C0E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BF2D8F7-0A5B-4F2A-BC39-163317611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29339642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9AA593-64CC-4C08-91FF-2369194FB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EB775FD-B3A0-4B1C-8490-CF91C3336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53E2FE8-43AB-49BD-9F87-BCC988192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832A92D-7D0D-4793-9879-A3505644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A964293-E8B6-4F52-BDBE-C1EB1D304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4611F21-9C1A-4FE9-A6C0-085708DD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5852027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634882-B3C9-468F-9487-1DF88C02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DBC8114-8E49-4973-972A-C501668E3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F0722D5-AC01-40DB-AEF3-BBC0B003B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3BBB513-074D-4315-8A28-567BBBF1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68B2AF2-F236-40AD-8D69-EEA60E370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330049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F5D0CC2B-BDAC-4984-9B21-605D75FE03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19DC1AD4-5B97-49F2-B8DE-8333510D7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8DCEDC-B0DC-4298-8D0D-580B6E684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8AEFB79-1889-4BAE-A2D0-ACC59B666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934E8E7-96B0-46E3-8AC8-84E2F4BD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911588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560290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2891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423285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973088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8600" y="6323111"/>
            <a:ext cx="28057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/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152400"/>
            <a:ext cx="540040" cy="533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827" r:id="rId17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tsv1 (1).png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9144000" y="152400"/>
            <a:ext cx="609600" cy="6858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228600" y="6356866"/>
            <a:ext cx="280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www.anubhavtrainings.com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749E7F9-D1B1-46EE-9F0E-AF74F6FCE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4D7CF9E-D3A0-4C9E-8EA5-93AC02F03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D69A61A-AB38-47E5-A4AC-E4E5AB0F30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BF9A303-3D63-462A-A45D-9998DB53C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BF31967-E732-4F7B-B6B9-B5E3D0BB44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338283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E76F693B-2B80-467F-AE7E-55B46D9A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15BFCCC-CF57-4595-98DF-93D81E768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9AC82F1-E9BB-44CB-868F-5CE4A97A0E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FA7C78C-EF38-4469-8A5D-218C8A279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D4617A6-99C0-41FB-BDFB-FB20532BC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49400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anubhavtrainings.com/" TargetMode="External"/><Relationship Id="rId3" Type="http://schemas.openxmlformats.org/officeDocument/2006/relationships/image" Target="../media/image14.tiff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Relationship Id="rId9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9.jpeg"/><Relationship Id="rId7" Type="http://schemas.openxmlformats.org/officeDocument/2006/relationships/image" Target="../media/image21.jpe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0.jpe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0" y="0"/>
            <a:ext cx="9906000" cy="65532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3864" y="196843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25" spc="-122" dirty="0">
                <a:solidFill>
                  <a:schemeClr val="bg1"/>
                </a:solidFill>
              </a:rPr>
              <a:t>Neeraj Gupta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789" y="4719469"/>
            <a:ext cx="1514212" cy="1495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99703" y="768103"/>
            <a:ext cx="8407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S/4HANA Training </a:t>
            </a:r>
          </a:p>
          <a:p>
            <a:pPr lvl="0"/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 DATA GOVERNANCE (SAP MDG)</a:t>
            </a:r>
            <a:endParaRPr lang="en-US" sz="4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53ED572-8ED0-A520-1D6D-CCAABE91BE1E}"/>
              </a:ext>
            </a:extLst>
          </p:cNvPr>
          <p:cNvSpPr txBox="1"/>
          <p:nvPr/>
        </p:nvSpPr>
        <p:spPr>
          <a:xfrm>
            <a:off x="127580" y="2754572"/>
            <a:ext cx="73400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32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Session </a:t>
            </a:r>
            <a:r>
              <a:rPr lang="en-US" sz="3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</a:p>
          <a:p>
            <a:r>
              <a:rPr lang="en-US" sz="32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MDG – Email Notifications</a:t>
            </a:r>
            <a:endParaRPr lang="id-ID" sz="3200" b="1" dirty="0" smtClean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3200" b="1" dirty="0" smtClea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2462101" y="2543508"/>
            <a:ext cx="7443896" cy="3671555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1290" y="642937"/>
            <a:ext cx="9903421" cy="39633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2580" y="634577"/>
            <a:ext cx="9902131" cy="397168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01">
              <a:defRPr/>
            </a:pPr>
            <a:endParaRPr lang="en-US" sz="1463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284911" y="5511987"/>
            <a:ext cx="2954351" cy="542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801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742801">
              <a:defRPr/>
            </a:pPr>
            <a:r>
              <a:rPr lang="en-US" sz="1463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6646534" y="3020231"/>
            <a:ext cx="2624605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IN" sz="975" spc="41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975" spc="41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992871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296027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3653488" y="3170961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168" y="2495065"/>
            <a:ext cx="520184" cy="5201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7714" y="2489314"/>
            <a:ext cx="546084" cy="54608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14057" y="1204797"/>
            <a:ext cx="5340295" cy="842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284912" y="4704550"/>
            <a:ext cx="3170028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950">
              <a:defRPr/>
            </a:pPr>
            <a:r>
              <a:rPr lang="en-US" sz="1625" b="1" spc="81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742950">
              <a:defRPr/>
            </a:pPr>
            <a:r>
              <a:rPr lang="en-US" sz="13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102" y="2425864"/>
            <a:ext cx="692321" cy="692321"/>
          </a:xfrm>
          <a:prstGeom prst="rect">
            <a:avLst/>
          </a:prstGeom>
        </p:spPr>
      </p:pic>
      <p:grpSp>
        <p:nvGrpSpPr>
          <p:cNvPr id="16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5296928" y="3380336"/>
            <a:ext cx="4560275" cy="2747665"/>
            <a:chOff x="4482563" y="4980191"/>
            <a:chExt cx="3128574" cy="1841396"/>
          </a:xfrm>
        </p:grpSpPr>
        <p:pic>
          <p:nvPicPr>
            <p:cNvPr id="17" name="Picture 16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3651163" y="5172879"/>
            <a:ext cx="1784906" cy="4448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0" name="Rectangle 19">
            <a:hlinkClick r:id="rId8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3575715" y="5104269"/>
            <a:ext cx="1784906" cy="4448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3903430" y="5185513"/>
            <a:ext cx="122822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42950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463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682" y="1050162"/>
            <a:ext cx="1589803" cy="157025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156210" y="109772"/>
            <a:ext cx="9313140" cy="542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25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1314583"/>
            <a:ext cx="4653344" cy="280536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1045720"/>
            <a:ext cx="5486306" cy="307422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6" name="Picture 5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3188264"/>
            <a:ext cx="4653344" cy="2875967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7" name="Picture 6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210" y="3356794"/>
            <a:ext cx="4874133" cy="268509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6971" y="756298"/>
            <a:ext cx="9532057" cy="287419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Email Notification Using a Sub-Workflow 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Email Notifications, Editions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23E9A31-A102-3541-36A6-0F71198C4236}"/>
              </a:ext>
            </a:extLst>
          </p:cNvPr>
          <p:cNvSpPr txBox="1"/>
          <p:nvPr/>
        </p:nvSpPr>
        <p:spPr>
          <a:xfrm>
            <a:off x="130103" y="1101916"/>
            <a:ext cx="92237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Use Case: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C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reation of a new sub-workflow which includes a step for sending an email. To bring this sub-workflow into action it shall be incorporated in a rule-based workflow.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2FFDCB8-8FF2-46A6-AF2C-EFC964AEB4A4}"/>
              </a:ext>
            </a:extLst>
          </p:cNvPr>
          <p:cNvSpPr txBox="1"/>
          <p:nvPr/>
        </p:nvSpPr>
        <p:spPr>
          <a:xfrm>
            <a:off x="221261" y="1917033"/>
            <a:ext cx="5000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Create a Sub-Workflow 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7519798-3C47-D9AF-632E-8663C4D79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573" y="2351902"/>
            <a:ext cx="6412375" cy="37956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A2206B1-FB20-520A-EA0C-80417B580E9E}"/>
              </a:ext>
            </a:extLst>
          </p:cNvPr>
          <p:cNvSpPr txBox="1"/>
          <p:nvPr/>
        </p:nvSpPr>
        <p:spPr>
          <a:xfrm>
            <a:off x="221261" y="2474886"/>
            <a:ext cx="23695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Start the Workflow Builder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transaction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SWDD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xmlns="" val="2669231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6971" y="756298"/>
            <a:ext cx="9532057" cy="287419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Email Notification With </a:t>
            </a:r>
            <a:r>
              <a:rPr lang="en-US" sz="1800" b="1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System Call Method 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Email Notifications, Editions</a:t>
            </a:r>
            <a:endParaRPr lang="en-US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23E9A31-A102-3541-36A6-0F71198C4236}"/>
              </a:ext>
            </a:extLst>
          </p:cNvPr>
          <p:cNvSpPr txBox="1"/>
          <p:nvPr/>
        </p:nvSpPr>
        <p:spPr>
          <a:xfrm>
            <a:off x="130103" y="1101916"/>
            <a:ext cx="92237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Use Case: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ew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change request type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, 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implementation as well as a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rule-based workflow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are configured 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2FFDCB8-8FF2-46A6-AF2C-EFC964AEB4A4}"/>
              </a:ext>
            </a:extLst>
          </p:cNvPr>
          <p:cNvSpPr txBox="1"/>
          <p:nvPr/>
        </p:nvSpPr>
        <p:spPr>
          <a:xfrm>
            <a:off x="186970" y="1837088"/>
            <a:ext cx="6518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Create a Service Name in IMG 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A32F8D5-F19D-8578-933E-A30CFAB32737}"/>
              </a:ext>
            </a:extLst>
          </p:cNvPr>
          <p:cNvSpPr txBox="1"/>
          <p:nvPr/>
        </p:nvSpPr>
        <p:spPr>
          <a:xfrm>
            <a:off x="377470" y="2308242"/>
            <a:ext cx="88427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D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efinition of a service name for the rule-based workflow.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It serves as a Business Add-In 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) filter value 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43A1674F-F850-FD49-8958-1AE8D9669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3041154"/>
            <a:ext cx="5863825" cy="30605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E6A8B3D-CBE9-13FD-FD16-D974B91EC26E}"/>
              </a:ext>
            </a:extLst>
          </p:cNvPr>
          <p:cNvSpPr txBox="1"/>
          <p:nvPr/>
        </p:nvSpPr>
        <p:spPr>
          <a:xfrm>
            <a:off x="186970" y="3077052"/>
            <a:ext cx="32420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Create a new entry with the following data: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A meaningful name for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Service Name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, here: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ZMY_SERVICE_NAME 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A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Description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providing a hint as to what this service does </a:t>
            </a:r>
          </a:p>
          <a:p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Choose </a:t>
            </a:r>
            <a:r>
              <a:rPr lang="en-IN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Save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. 	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xmlns="" id="{2553F68D-1E58-5FEB-27FA-8E9F940C3A1D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xmlns="" val="4110784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6971" y="756298"/>
            <a:ext cx="9532057" cy="287419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Email Notification With </a:t>
            </a:r>
            <a:r>
              <a:rPr lang="en-US" sz="1800" b="1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System Call Method 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Email Notifications, Editions</a:t>
            </a:r>
            <a:endParaRPr lang="en-US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23E9A31-A102-3541-36A6-0F71198C4236}"/>
              </a:ext>
            </a:extLst>
          </p:cNvPr>
          <p:cNvSpPr txBox="1"/>
          <p:nvPr/>
        </p:nvSpPr>
        <p:spPr>
          <a:xfrm>
            <a:off x="130103" y="1101916"/>
            <a:ext cx="92237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Use Case: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ew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change request type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, 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implementation as well as a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rule-based workflow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are configured 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2FFDCB8-8FF2-46A6-AF2C-EFC964AEB4A4}"/>
              </a:ext>
            </a:extLst>
          </p:cNvPr>
          <p:cNvSpPr txBox="1"/>
          <p:nvPr/>
        </p:nvSpPr>
        <p:spPr>
          <a:xfrm>
            <a:off x="186970" y="1837088"/>
            <a:ext cx="6518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Enhancement Spot USMD_SSW_SERVICE_PROCESSOR 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A32F8D5-F19D-8578-933E-A30CFAB32737}"/>
              </a:ext>
            </a:extLst>
          </p:cNvPr>
          <p:cNvSpPr txBox="1"/>
          <p:nvPr/>
        </p:nvSpPr>
        <p:spPr>
          <a:xfrm>
            <a:off x="186971" y="2206420"/>
            <a:ext cx="88427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Business Add-In 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) implementation for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USMD_SSW_SYSTEM_METHOD_CALLER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(Rule-Based Workflow - Call System Method) is created 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E6A8B3D-CBE9-13FD-FD16-D974B91EC26E}"/>
              </a:ext>
            </a:extLst>
          </p:cNvPr>
          <p:cNvSpPr txBox="1"/>
          <p:nvPr/>
        </p:nvSpPr>
        <p:spPr>
          <a:xfrm>
            <a:off x="186970" y="3077052"/>
            <a:ext cx="324203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Open the context menu on the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Implementations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for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USMD_SSW_SYSTEM_METHOD_CALLER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hose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Create </a:t>
            </a:r>
            <a:r>
              <a:rPr lang="en-US" sz="1800" b="0" i="1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Implementation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. 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745D43F-BD0B-491A-0E85-1AF4FDB1D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341" y="2999245"/>
            <a:ext cx="5810491" cy="333554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xmlns="" id="{4CD5F6EA-1C79-B2DE-E943-3B264244F231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xmlns="" val="2160263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6971" y="756298"/>
            <a:ext cx="9532057" cy="287419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Email Notification With </a:t>
            </a:r>
            <a:r>
              <a:rPr lang="en-US" sz="1800" b="1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System Call Method 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Email Notifications, Editions</a:t>
            </a:r>
            <a:endParaRPr lang="en-US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23E9A31-A102-3541-36A6-0F71198C4236}"/>
              </a:ext>
            </a:extLst>
          </p:cNvPr>
          <p:cNvSpPr txBox="1"/>
          <p:nvPr/>
        </p:nvSpPr>
        <p:spPr>
          <a:xfrm>
            <a:off x="130103" y="1101916"/>
            <a:ext cx="92237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Use Case: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ew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change request type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, 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implementation as well as a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rule-based workflow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are configured 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2FFDCB8-8FF2-46A6-AF2C-EFC964AEB4A4}"/>
              </a:ext>
            </a:extLst>
          </p:cNvPr>
          <p:cNvSpPr txBox="1"/>
          <p:nvPr/>
        </p:nvSpPr>
        <p:spPr>
          <a:xfrm>
            <a:off x="186970" y="1837088"/>
            <a:ext cx="6518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Enhancement Spot USMD_SSW_SERVICE_PROCESSOR 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A32F8D5-F19D-8578-933E-A30CFAB32737}"/>
              </a:ext>
            </a:extLst>
          </p:cNvPr>
          <p:cNvSpPr txBox="1"/>
          <p:nvPr/>
        </p:nvSpPr>
        <p:spPr>
          <a:xfrm>
            <a:off x="186971" y="2206420"/>
            <a:ext cx="88427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Business Add-In 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) implementation for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USMD_SSW_SYSTEM_METHOD_CALLER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(Rule-Based Workflow - Call System Method) is created 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E6A8B3D-CBE9-13FD-FD16-D974B91EC26E}"/>
              </a:ext>
            </a:extLst>
          </p:cNvPr>
          <p:cNvSpPr txBox="1"/>
          <p:nvPr/>
        </p:nvSpPr>
        <p:spPr>
          <a:xfrm>
            <a:off x="204254" y="2852751"/>
            <a:ext cx="324203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Create Enhancement Implementation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enter the following data: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A meaningful name for the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Enhancement Implementation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, here: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ZMY_SERVICE_CALL_SYSTEM_METHOD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Some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Short Text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providing a hint as to what this enhancement is about </a:t>
            </a:r>
          </a:p>
          <a:p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Choose </a:t>
            </a:r>
            <a:r>
              <a:rPr lang="en-IN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Creation of Enhancement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. 	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B9CC5FB-0042-BAC2-AB0E-7D9EABE02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3069432"/>
            <a:ext cx="5349786" cy="175432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xmlns="" id="{4013CD27-3037-9E07-B5C5-B6F75713E2B8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xmlns="" val="2107354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6971" y="756298"/>
            <a:ext cx="9532057" cy="287419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800" dirty="0">
                <a:solidFill>
                  <a:srgbClr val="000000"/>
                </a:solidFill>
              </a:rPr>
              <a:t>S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end out Email notification from the workflow 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Email Notifications, Editions</a:t>
            </a:r>
            <a:endParaRPr lang="en-US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23E9A31-A102-3541-36A6-0F71198C4236}"/>
              </a:ext>
            </a:extLst>
          </p:cNvPr>
          <p:cNvSpPr txBox="1"/>
          <p:nvPr/>
        </p:nvSpPr>
        <p:spPr>
          <a:xfrm>
            <a:off x="130103" y="1101916"/>
            <a:ext cx="95889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Use Case: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W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hen a change request is finally approved, all users affected will get an Email with a protocol of the change request. The Email contains change request metadata as well as the data that is maintained during processing of the change request.  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2FFDCB8-8FF2-46A6-AF2C-EFC964AEB4A4}"/>
              </a:ext>
            </a:extLst>
          </p:cNvPr>
          <p:cNvSpPr txBox="1"/>
          <p:nvPr/>
        </p:nvSpPr>
        <p:spPr>
          <a:xfrm>
            <a:off x="172013" y="2064778"/>
            <a:ext cx="6518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Implementation Step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76509D7-E5AD-D10B-3523-A33D9CFBBC3A}"/>
              </a:ext>
            </a:extLst>
          </p:cNvPr>
          <p:cNvSpPr txBox="1"/>
          <p:nvPr/>
        </p:nvSpPr>
        <p:spPr>
          <a:xfrm>
            <a:off x="186970" y="2463935"/>
            <a:ext cx="95320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dd a program-exit to the activation step of workflow. After the activation step add a new step with type “Send Email”. 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67584FD9-C4D1-A117-DB0D-DDCC7858A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172" y="2997331"/>
            <a:ext cx="4467828" cy="35885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AEF50A5-9C5E-DDB2-81B0-AE5DA444CE92}"/>
              </a:ext>
            </a:extLst>
          </p:cNvPr>
          <p:cNvSpPr txBox="1"/>
          <p:nvPr/>
        </p:nvSpPr>
        <p:spPr>
          <a:xfrm>
            <a:off x="377471" y="3276600"/>
            <a:ext cx="31277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Transaction SWDB.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Fill workflow “WS75700040”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xmlns="" id="{9E982C66-CEB6-282C-3801-AFA5DB47B2F3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xmlns="" val="2811835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12683" y="796208"/>
            <a:ext cx="9174757" cy="5777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575" b="1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700790"/>
            <a:ext cx="582318" cy="575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642938"/>
            <a:ext cx="9906000" cy="557212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962" y="640978"/>
            <a:ext cx="9906001" cy="5572125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2686895" y="3089448"/>
            <a:ext cx="4528292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42950">
              <a:defRPr/>
            </a:pPr>
            <a:r>
              <a:rPr lang="en-IN" sz="3900" b="1" spc="8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of </a:t>
            </a:r>
            <a:r>
              <a:rPr lang="en-IN" sz="3900" b="1" spc="8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Session16</a:t>
            </a:r>
            <a:endParaRPr lang="en-IN" sz="3900" b="1" spc="8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Free Vector | Flat people with question marks background">
            <a:extLst>
              <a:ext uri="{FF2B5EF4-FFF2-40B4-BE49-F238E27FC236}">
                <a16:creationId xmlns=""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501840" y="1170203"/>
            <a:ext cx="6174599" cy="48009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3684732" y="1498456"/>
            <a:ext cx="4540250" cy="642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75" b="1" dirty="0"/>
              <a:t>Questions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690023"/>
            <a:ext cx="582318" cy="57515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Ski Jumping Arena - Free Presentation Templates">
            <a:extLst>
              <a:ext uri="{FF2B5EF4-FFF2-40B4-BE49-F238E27FC236}">
                <a16:creationId xmlns=""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642938"/>
            <a:ext cx="9906000" cy="5572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52552" y="353667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2950">
              <a:defRPr/>
            </a:pPr>
            <a:r>
              <a:rPr lang="en-US" sz="2925" spc="-122" dirty="0">
                <a:solidFill>
                  <a:prstClr val="white"/>
                </a:solidFill>
                <a:latin typeface="Calibri" panose="020F0502020204030204"/>
              </a:rPr>
              <a:t>Neeraj </a:t>
            </a:r>
            <a:r>
              <a:rPr lang="en-US" sz="2925" spc="-122" dirty="0" err="1">
                <a:solidFill>
                  <a:prstClr val="white"/>
                </a:solidFill>
                <a:latin typeface="Calibri" panose="020F0502020204030204"/>
              </a:rPr>
              <a:t>gupta</a:t>
            </a:r>
            <a:endParaRPr lang="en-US" sz="2925" spc="-122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96" y="642938"/>
            <a:ext cx="1606730" cy="15869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506</Words>
  <Application>Microsoft Office PowerPoint</Application>
  <PresentationFormat>A4 Paper (210x297 mm)</PresentationFormat>
  <Paragraphs>76</Paragraphs>
  <Slides>11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1_Office Theme</vt:lpstr>
      <vt:lpstr>2_Office Theme</vt:lpstr>
      <vt:lpstr>1_Custom Design</vt:lpstr>
      <vt:lpstr>Custom Design</vt:lpstr>
      <vt:lpstr>Slide 1</vt:lpstr>
      <vt:lpstr>Email Notification Using a Sub-Workflow </vt:lpstr>
      <vt:lpstr>Email Notification With BAdI System Call Method </vt:lpstr>
      <vt:lpstr>Email Notification With BAdI System Call Method </vt:lpstr>
      <vt:lpstr>Email Notification With BAdI System Call Method </vt:lpstr>
      <vt:lpstr>Send out Email notification from the workflow </vt:lpstr>
      <vt:lpstr>Slide 7</vt:lpstr>
      <vt:lpstr>Slide 8</vt:lpstr>
      <vt:lpstr>Slide 9</vt:lpstr>
      <vt:lpstr>Slide 10</vt:lpstr>
      <vt:lpstr>Slide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SAP MDG</dc:title>
  <dc:subject>Training Material</dc:subject>
  <dc:creator/>
  <cp:keywords>MDG</cp:keywords>
  <cp:lastModifiedBy/>
  <cp:revision>1</cp:revision>
  <dcterms:created xsi:type="dcterms:W3CDTF">2013-09-24T11:24:19Z</dcterms:created>
  <dcterms:modified xsi:type="dcterms:W3CDTF">2023-04-19T05:04:32Z</dcterms:modified>
  <cp:category>Training</cp:category>
</cp:coreProperties>
</file>